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71" r:id="rId8"/>
    <p:sldId id="260" r:id="rId9"/>
    <p:sldId id="263" r:id="rId10"/>
    <p:sldId id="264" r:id="rId11"/>
    <p:sldId id="267" r:id="rId12"/>
    <p:sldId id="268" r:id="rId13"/>
    <p:sldId id="269" r:id="rId14"/>
    <p:sldId id="265" r:id="rId15"/>
    <p:sldId id="266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>
        <p:scale>
          <a:sx n="75" d="100"/>
          <a:sy n="75" d="100"/>
        </p:scale>
        <p:origin x="97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CF572-1314-0E49-FAC4-5986E5E3C7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514B74-AB0F-2E5C-DEAA-E7D723E37C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A154C-BD57-BDB0-7480-6443013C6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B1C6D-A25D-4092-A31A-EC0AE97AB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F9D448-8832-0409-6CAE-E043A6B04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4F5194-C538-58C0-5BC9-0C6FDA0F8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308CB-5807-4C2F-883E-EDE5E7E9F4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116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76608-1E32-B06A-A564-26F191E01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CAF77D-45BA-4FFC-C67A-9A37D97D6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A0769-FD1C-2F9F-4B5E-0154A00A8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B1C6D-A25D-4092-A31A-EC0AE97AB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76499-B4A1-5842-1B0E-CF79B4C7A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F0427-C705-8A05-ACB6-B086A543B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308CB-5807-4C2F-883E-EDE5E7E9F4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935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26826E-B5BB-1EB0-7588-C1F1C934A4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B259F2-17C9-F140-880B-DC427509C7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A454E-3545-E3F4-D14A-5CE033EB5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B1C6D-A25D-4092-A31A-EC0AE97AB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7EA7EA-8584-5E74-860E-F47726904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502D04-17A8-8DD5-F827-82BA1980B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308CB-5807-4C2F-883E-EDE5E7E9F4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477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D205B-DA91-7F7C-86D9-38E1D3600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991BB-048A-98F8-A06B-97BAA8C49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A6410C-EF96-EB36-16AD-81FE91C26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B1C6D-A25D-4092-A31A-EC0AE97AB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37D5E-FD50-76AC-6AF1-B4C1DC5CE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399E1A-E352-CD3E-4CED-2628F872C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308CB-5807-4C2F-883E-EDE5E7E9F4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751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1C48F-D293-F6B9-FB1B-F34FE30C6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E812F0-F744-28B2-C776-30EA613ECB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BD173-970B-ED1C-6692-AF185EB55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B1C6D-A25D-4092-A31A-EC0AE97AB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812B32-7691-F489-58E8-50FB33AFA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1480FA-6125-2820-BFCC-3E396276C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308CB-5807-4C2F-883E-EDE5E7E9F4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872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7E6B2-DD07-37F1-DCB6-F537DAA52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97ABA-FBF7-0059-0694-09E1524BA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079C2C-00CB-9FCA-16B6-B7F0D5528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56BAFF-29CF-8690-992B-64398BA06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B1C6D-A25D-4092-A31A-EC0AE97AB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8FB701-C7E8-CCE9-765B-6A550BB56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019A84-1B3C-DF5C-1DE5-576D5D377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308CB-5807-4C2F-883E-EDE5E7E9F4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98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36893-F35B-3A9E-FDE7-E2089B953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9DB057-BB6E-72C3-FECF-54A6D08F67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9808AB-8DC5-A990-A7D1-87DD3DA3F0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C8137D-8AE2-1ED5-2C1E-D8D3E2106B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39BE0D-197B-3A89-81B2-9FB010EB02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451096-F501-3BF4-229C-94D99BE3E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B1C6D-A25D-4092-A31A-EC0AE97AB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3B3E80-232A-CDF7-1998-F8E5F950C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D8E569-33B0-A87F-01E4-6136C683E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308CB-5807-4C2F-883E-EDE5E7E9F4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652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148B3-5D5C-94A3-D237-520C372F6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3E3E37-A321-92B9-D4AB-F3176A9FD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B1C6D-A25D-4092-A31A-EC0AE97AB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3ED0C7-D0C3-E8A3-31DF-012FD146E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EDE9BF-D56E-991B-CF75-40D9A674C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308CB-5807-4C2F-883E-EDE5E7E9F4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555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135EA-EEBD-D2EC-BA83-9A953B2DD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B1C6D-A25D-4092-A31A-EC0AE97AB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BF4F45-9DD9-84C3-23CD-3A2C025F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30938F-E6A4-A302-CC51-70F3AC80F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308CB-5807-4C2F-883E-EDE5E7E9F4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180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9F79C-979D-C15B-6E3C-DF84F3CC9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4FD46-9545-55B2-5D32-B70FBA1CE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9D4289-6F58-F612-E30A-F34B923B32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1E3432-5A93-EA8C-A3C8-97134B1DC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B1C6D-A25D-4092-A31A-EC0AE97AB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6C256-C238-1033-5117-A9D7C0FB0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5EF508-7263-772A-BD39-87BECCBA8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308CB-5807-4C2F-883E-EDE5E7E9F4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577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CC1EE-039D-4EC3-3F23-9F9A907F5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CAC495-48B5-31DB-AE56-EF8C06B5E5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B00443-4734-1995-A101-980F156946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956BF2-FFE0-13FB-FD21-ED99DA722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B1C6D-A25D-4092-A31A-EC0AE97AB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FC53E9-ACAE-C24D-03B8-8C37FD1C2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DE722A-2017-2995-431F-2BAFDEECE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308CB-5807-4C2F-883E-EDE5E7E9F4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860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0DF440-5C7D-D1AE-0E1F-199DCB1DB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5063AD-95B5-9644-6B95-16E696DD1D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C276D-CEC9-02B7-A8D3-28723FBF1F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7B1C6D-A25D-4092-A31A-EC0AE97AB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7B61E7-B10E-1F3D-C483-2469C94414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951A5-7E18-79E1-06BE-8EBB7A3535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4308CB-5807-4C2F-883E-EDE5E7E9F4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1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CB563-E61C-0810-5FE2-D72E5B7046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(GAN)Text-To-Image with Generative Adversarial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78F34A-49E9-459C-7413-DF77B1A926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222222"/>
                </a:solidFill>
                <a:latin typeface="tahoma" panose="020B0604030504040204" pitchFamily="34" charset="0"/>
              </a:rPr>
              <a:t>Under the guidance of  </a:t>
            </a:r>
            <a:r>
              <a:rPr lang="en-US" b="1" i="0" dirty="0">
                <a:solidFill>
                  <a:srgbClr val="222222"/>
                </a:solidFill>
                <a:effectLst/>
                <a:latin typeface="tahoma" panose="020B0604030504040204" pitchFamily="34" charset="0"/>
              </a:rPr>
              <a:t>Dr. Shilpa </a:t>
            </a:r>
            <a:r>
              <a:rPr lang="en-US" b="1" i="0" dirty="0" err="1">
                <a:solidFill>
                  <a:srgbClr val="222222"/>
                </a:solidFill>
                <a:effectLst/>
                <a:latin typeface="tahoma" panose="020B0604030504040204" pitchFamily="34" charset="0"/>
              </a:rPr>
              <a:t>Sonawani</a:t>
            </a:r>
            <a:endParaRPr lang="en-US" b="1" i="0" dirty="0">
              <a:solidFill>
                <a:srgbClr val="222222"/>
              </a:solidFill>
              <a:effectLst/>
              <a:latin typeface="tahoma" panose="020B0604030504040204" pitchFamily="34" charset="0"/>
            </a:endParaRPr>
          </a:p>
          <a:p>
            <a:r>
              <a:rPr lang="en-US" dirty="0">
                <a:solidFill>
                  <a:srgbClr val="222222"/>
                </a:solidFill>
                <a:latin typeface="tahoma" panose="020B0604030504040204" pitchFamily="34" charset="0"/>
              </a:rPr>
              <a:t>By</a:t>
            </a:r>
          </a:p>
          <a:p>
            <a:r>
              <a:rPr lang="en-US" dirty="0">
                <a:solidFill>
                  <a:srgbClr val="222222"/>
                </a:solidFill>
                <a:latin typeface="tahoma" panose="020B0604030504040204" pitchFamily="34" charset="0"/>
              </a:rPr>
              <a:t>Faisal Irfan Shaikh  roll no:58</a:t>
            </a:r>
          </a:p>
          <a:p>
            <a:r>
              <a:rPr lang="en-US" dirty="0">
                <a:solidFill>
                  <a:srgbClr val="222222"/>
                </a:solidFill>
                <a:latin typeface="tahoma" panose="020B0604030504040204" pitchFamily="34" charset="0"/>
              </a:rPr>
              <a:t>Prn:</a:t>
            </a:r>
            <a:r>
              <a:rPr lang="en-US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1032231524 panel-E </a:t>
            </a:r>
            <a:r>
              <a:rPr lang="en-US" dirty="0" err="1">
                <a:solidFill>
                  <a:srgbClr val="222222"/>
                </a:solidFill>
                <a:latin typeface="Times New Roman" panose="02020603050405020304" pitchFamily="18" charset="0"/>
              </a:rPr>
              <a:t>B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tech</a:t>
            </a:r>
            <a:r>
              <a:rPr lang="en-US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222222"/>
                </a:solidFill>
                <a:latin typeface="Times New Roman" panose="02020603050405020304" pitchFamily="18" charset="0"/>
              </a:rPr>
              <a:t>T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ycse</a:t>
            </a:r>
            <a:r>
              <a:rPr lang="en-US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 </a:t>
            </a:r>
            <a:endParaRPr lang="en-US" dirty="0">
              <a:solidFill>
                <a:srgbClr val="222222"/>
              </a:solidFill>
              <a:latin typeface="tahoma" panose="020B060403050404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443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47E86-00CC-AB41-CD2F-591A10DFA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6. Applications</a:t>
            </a:r>
            <a:br>
              <a:rPr lang="en-US" b="1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0855CE-E5BF-1F60-9191-68C17D0E6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3463" y="0"/>
            <a:ext cx="4518413" cy="1690688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9DF2C458-B31E-7B49-FD52-80A2C2FD8EB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57212" y="2234111"/>
            <a:ext cx="11634788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Graphic Design &amp; Art Creation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Generate illustrations, concept art, and digital paintings.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Advertising &amp; Marketing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Create custom visuals for campaigns instantly.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Gaming &amp; Animation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Design characters, backgrounds, and game assets.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Fashion &amp; Interior Design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Visualize outfits, room layouts, and decor ideas.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Education &amp; E-learning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Produce engaging visual content for learning materials.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Entertainment &amp; Storyboarding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Develop scenes for films, comics, and storybooks.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Virtual Worlds &amp; Metaverse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Generate 3D assets and environments.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Personal Avatars &amp; Memes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Create personalized profile pictures, memes, or AI art.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Medical &amp; Scientific Visualization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Simulate visuals based on research descriptions.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Accessibility Tools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Assist visually impaired users by generating images from text.</a:t>
            </a:r>
          </a:p>
        </p:txBody>
      </p:sp>
    </p:spTree>
    <p:extLst>
      <p:ext uri="{BB962C8B-B14F-4D97-AF65-F5344CB8AC3E}">
        <p14:creationId xmlns:p14="http://schemas.microsoft.com/office/powerpoint/2010/main" val="2652414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0D661-6713-DBD9-5E12-8FD3E2BE8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Future Scope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00E7DF5-F866-21C7-2F20-ABD77DFA74A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016135"/>
            <a:ext cx="10674653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dirty="0"/>
              <a:t>Text-to-Image Generation using Stable Diffusion and Diffusers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large language models for better prompt understanding.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Support for high-resolution (4K/8K) image generation.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generation through model optimization.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Personalized outputs using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LoRA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DreamBooth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fine-tuning.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Multimodal integration (text, audio, video).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Built-in safety features and ethical content generation.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Plugins for game and design engines (e.g., Unity, Blender).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Interactive and editable generative interfaces.</a:t>
            </a:r>
          </a:p>
        </p:txBody>
      </p:sp>
    </p:spTree>
    <p:extLst>
      <p:ext uri="{BB962C8B-B14F-4D97-AF65-F5344CB8AC3E}">
        <p14:creationId xmlns:p14="http://schemas.microsoft.com/office/powerpoint/2010/main" val="3833380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469A3-7775-4F95-A917-4709A2130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Key Features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12842E5-C6C1-972C-6ED0-EC9EA26A30E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2401094"/>
          <a:ext cx="10515600" cy="3200400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4031997626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8297379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Feature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204778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StableDiffusionPipeline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Generate images from text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306337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StableDiffusionImg2ImgPipeline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Transform images based on text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087373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StableDiffusionInpaintPipeline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Fill missing areas in an image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2614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ControlNet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Add structured control like depth maps, edge maps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887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DiffusionPipeline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Base class for all diffusion models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305639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Scheduler classes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Handle the denoising process (e.g., DDIM, DDPMScheduler, etc.)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14462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Integration with transformers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For text encoders like CLIP or BERT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4706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3267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540B0-8C25-D5DB-5EE9-D467A6B49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4718"/>
          </a:xfrm>
        </p:spPr>
        <p:txBody>
          <a:bodyPr/>
          <a:lstStyle/>
          <a:p>
            <a:r>
              <a:rPr lang="en-US" dirty="0"/>
              <a:t>Output: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5F2DE-C47A-C571-1190-AD413F9D3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9844"/>
            <a:ext cx="10515600" cy="5067119"/>
          </a:xfrm>
        </p:spPr>
        <p:txBody>
          <a:bodyPr/>
          <a:lstStyle/>
          <a:p>
            <a:r>
              <a:rPr lang="en-US" dirty="0"/>
              <a:t>prompt = """</a:t>
            </a:r>
            <a:r>
              <a:rPr lang="en-US" dirty="0" err="1"/>
              <a:t>dreamlikeart</a:t>
            </a:r>
            <a:r>
              <a:rPr lang="en-US" dirty="0"/>
              <a:t>, a grungy woman with rainbow hair, travelling between dimensions, dynamic pose, happy, soft eyes and narrow </a:t>
            </a:r>
            <a:r>
              <a:rPr lang="en-US" dirty="0" err="1"/>
              <a:t>chin,extreme</a:t>
            </a:r>
            <a:r>
              <a:rPr lang="en-US" dirty="0"/>
              <a:t> bokeh, dainty figure, long hair straight down, torn kawaii shirt and baggy jeans"""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DF71BB-4F90-59A2-6CE2-74BE7AF58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29238"/>
            <a:ext cx="6191395" cy="41287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F99744-8ADE-7E50-B9D4-0F1DEE4529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395" y="2729239"/>
            <a:ext cx="6000605" cy="4128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878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70151-035D-009A-BA12-FF7ED8FAB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7.Conclusion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8A739-A3C3-E0F5-A73E-3A268F27C7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Text-to-Image GANs represent a major advancement in AI-driven content creation. Despite their current limitations, ongoing research into improved architectures, transformer-GAN hybrids, and ethical considerations will enhance their capabilities. The future of AI-powered image generation promises advancements in digital art, automated storytelling, and human-computer interaction.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9138C58-8467-1D4B-87A5-3F99FD4294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3062" y="4489471"/>
            <a:ext cx="10742108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Future Promise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Advancements in digital art, automated storytelling, and human-computer interaction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Text-to-Image GANs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Major advancement in AI-driven content creation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Current Limitations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Challenges in image quality and coherence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Ongoing Research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Focus on improved architectures and transformer-GAN hybrids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Ethical Considerations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Addressing concerns around content creation and misuse</a:t>
            </a:r>
          </a:p>
        </p:txBody>
      </p:sp>
    </p:spTree>
    <p:extLst>
      <p:ext uri="{BB962C8B-B14F-4D97-AF65-F5344CB8AC3E}">
        <p14:creationId xmlns:p14="http://schemas.microsoft.com/office/powerpoint/2010/main" val="841648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CB0A7-9CB9-39D7-496F-2E5AB3D73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8. References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621D8-CEA3-DD42-8505-D8501D1F9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/>
              <a:t>I. Goodfellow et al., "Generative Adversarial Networks," Advances in Neural Information Processing Systems (</a:t>
            </a:r>
            <a:r>
              <a:rPr lang="en-US" dirty="0" err="1"/>
              <a:t>NeurIPS</a:t>
            </a:r>
            <a:r>
              <a:rPr lang="en-US" dirty="0"/>
              <a:t>), 2014.</a:t>
            </a:r>
          </a:p>
          <a:p>
            <a:pPr>
              <a:buFont typeface="+mj-lt"/>
              <a:buAutoNum type="arabicPeriod"/>
            </a:pPr>
            <a:r>
              <a:rPr lang="en-US" dirty="0"/>
              <a:t>H. Zhang et al., "</a:t>
            </a:r>
            <a:r>
              <a:rPr lang="en-US" dirty="0" err="1"/>
              <a:t>StackGAN</a:t>
            </a:r>
            <a:r>
              <a:rPr lang="en-US" dirty="0"/>
              <a:t>: Text to Photo-realistic Image Synthesis with Stacked Generative Adversarial Networks," IEEE Transactions on Pattern Analysis and Machine Intelligence, vol. 41, no. 8, pp. 1947-1962, 2019.</a:t>
            </a:r>
          </a:p>
          <a:p>
            <a:pPr>
              <a:buFont typeface="+mj-lt"/>
              <a:buAutoNum type="arabicPeriod"/>
            </a:pPr>
            <a:r>
              <a:rPr lang="en-US" dirty="0"/>
              <a:t>P. Isola et al., "Image-to-Image Translation with Conditional Adversarial Networks," IEEE Conference on Computer Vision and Pattern Recognition (CVPR), 2017.</a:t>
            </a:r>
          </a:p>
          <a:p>
            <a:pPr>
              <a:buFont typeface="+mj-lt"/>
              <a:buAutoNum type="arabicPeriod"/>
            </a:pPr>
            <a:r>
              <a:rPr lang="en-US" dirty="0"/>
              <a:t>A. Radford et al., "Unsupervised Representation Learning with Deep Convolutional Generative Adversarial Networks," International Conference on Learning Representations (ICLR), 2016.</a:t>
            </a:r>
          </a:p>
          <a:p>
            <a:pPr>
              <a:buFont typeface="+mj-lt"/>
              <a:buAutoNum type="arabicPeriod"/>
            </a:pPr>
            <a:r>
              <a:rPr lang="en-US" dirty="0"/>
              <a:t>A. Ramesh et al., "Zero-Shot Text-to-Image Generation," Advances in Neural Information Processing Systems (</a:t>
            </a:r>
            <a:r>
              <a:rPr lang="en-US" dirty="0" err="1"/>
              <a:t>NeurIPS</a:t>
            </a:r>
            <a:r>
              <a:rPr lang="en-US" dirty="0"/>
              <a:t>), 2021.</a:t>
            </a:r>
          </a:p>
          <a:p>
            <a:pPr>
              <a:buFont typeface="+mj-lt"/>
              <a:buAutoNum type="arabicPeriod"/>
            </a:pPr>
            <a:r>
              <a:rPr lang="en-US" dirty="0"/>
              <a:t>T. Xu et al., "</a:t>
            </a:r>
            <a:r>
              <a:rPr lang="en-US" dirty="0" err="1"/>
              <a:t>AttnGAN</a:t>
            </a:r>
            <a:r>
              <a:rPr lang="en-US" dirty="0"/>
              <a:t>: Fine-Grained Text to Image Generation with Attentional Generative Adversarial Networks," IEEE Conference on Computer Vision and Pattern Recognition (CVPR), 2018.</a:t>
            </a:r>
          </a:p>
          <a:p>
            <a:pPr>
              <a:buFont typeface="+mj-lt"/>
              <a:buAutoNum type="arabicPeriod"/>
            </a:pPr>
            <a:r>
              <a:rPr lang="en-US" dirty="0"/>
              <a:t>J. Choi et al., "Text-to-Image Generation Using GANs: A Review," IEEE Access, vol. 9, pp. 162875-162894, 2021.</a:t>
            </a:r>
          </a:p>
          <a:p>
            <a:pPr>
              <a:buFont typeface="+mj-lt"/>
              <a:buAutoNum type="arabicPeriod"/>
            </a:pPr>
            <a:r>
              <a:rPr lang="en-US" dirty="0"/>
              <a:t>X. Wang et al., "Towards More Controllable Text-to-Image Generation with Self-Conditioned GANs," IEEE/CVF International Conference on Computer Vision (ICCV), 2021.</a:t>
            </a:r>
          </a:p>
          <a:p>
            <a:pPr>
              <a:buFont typeface="+mj-lt"/>
              <a:buAutoNum type="arabicPeriod"/>
            </a:pPr>
            <a:r>
              <a:rPr lang="en-US" dirty="0"/>
              <a:t>R. Zhang et al., "Large-Scale Text-to-Image Generation with Flexible Object Layouts," IEEE Transactions on Pattern Analysis and Machine Intelligence, vol. 45, no. 3, pp. 1-14, 2023.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5377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BD15ED5-B0BB-C97A-3C83-0B9D20B0B3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562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22AA4-342A-7772-8CDB-269DD2B8B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DA8CC-5894-8170-734F-1BDC3B6C4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71475" marR="0" indent="0" algn="l">
              <a:buNone/>
            </a:pPr>
            <a:r>
              <a:rPr lang="en-US" sz="1800" b="0" i="0" dirty="0">
                <a:solidFill>
                  <a:srgbClr val="222222"/>
                </a:solidFill>
                <a:effectLst/>
                <a:latin typeface="Symbol" panose="05050102010706020507" pitchFamily="18" charset="2"/>
              </a:rPr>
              <a:t>·</a:t>
            </a:r>
            <a:r>
              <a:rPr lang="en-US" sz="18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  </a:t>
            </a:r>
            <a:r>
              <a:rPr lang="en-US" sz="1800" b="1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Introduction</a:t>
            </a:r>
            <a:endParaRPr lang="en-US" sz="1800" b="0" i="0" dirty="0">
              <a:solidFill>
                <a:srgbClr val="222222"/>
              </a:solidFill>
              <a:effectLst/>
              <a:latin typeface="Calibri" panose="020F0502020204030204" pitchFamily="34" charset="0"/>
            </a:endParaRPr>
          </a:p>
          <a:p>
            <a:pPr marL="371475" marR="0" indent="0" algn="l">
              <a:buNone/>
            </a:pPr>
            <a:r>
              <a:rPr lang="en-US" sz="1800" b="0" i="0" dirty="0">
                <a:solidFill>
                  <a:srgbClr val="222222"/>
                </a:solidFill>
                <a:effectLst/>
                <a:latin typeface="Symbol" panose="05050102010706020507" pitchFamily="18" charset="2"/>
              </a:rPr>
              <a:t>·</a:t>
            </a:r>
            <a:r>
              <a:rPr lang="en-US" sz="18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  </a:t>
            </a:r>
            <a:r>
              <a:rPr lang="en-US" sz="1800" b="1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Background / Motivation</a:t>
            </a:r>
            <a:endParaRPr lang="en-US" sz="1800" b="0" i="0" dirty="0">
              <a:solidFill>
                <a:srgbClr val="222222"/>
              </a:solidFill>
              <a:effectLst/>
              <a:latin typeface="Calibri" panose="020F0502020204030204" pitchFamily="34" charset="0"/>
            </a:endParaRPr>
          </a:p>
          <a:p>
            <a:pPr marL="371475" marR="0" indent="0" algn="l">
              <a:buNone/>
            </a:pPr>
            <a:r>
              <a:rPr lang="en-US" sz="1800" b="0" i="0" dirty="0">
                <a:solidFill>
                  <a:srgbClr val="222222"/>
                </a:solidFill>
                <a:effectLst/>
                <a:latin typeface="Symbol" panose="05050102010706020507" pitchFamily="18" charset="2"/>
              </a:rPr>
              <a:t>·</a:t>
            </a:r>
            <a:r>
              <a:rPr lang="en-US" sz="18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  </a:t>
            </a:r>
            <a:r>
              <a:rPr lang="en-US" sz="1800" b="1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Literature Review</a:t>
            </a:r>
            <a:endParaRPr lang="en-US" sz="1800" b="0" i="0" dirty="0">
              <a:solidFill>
                <a:srgbClr val="222222"/>
              </a:solidFill>
              <a:effectLst/>
              <a:latin typeface="Calibri" panose="020F0502020204030204" pitchFamily="34" charset="0"/>
            </a:endParaRPr>
          </a:p>
          <a:p>
            <a:pPr marL="371475" marR="0" indent="0" algn="l">
              <a:buNone/>
            </a:pPr>
            <a:r>
              <a:rPr lang="en-US" sz="1800" b="0" i="0" dirty="0">
                <a:solidFill>
                  <a:srgbClr val="222222"/>
                </a:solidFill>
                <a:effectLst/>
                <a:latin typeface="Symbol" panose="05050102010706020507" pitchFamily="18" charset="2"/>
              </a:rPr>
              <a:t>·</a:t>
            </a:r>
            <a:r>
              <a:rPr lang="en-US" sz="18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  </a:t>
            </a:r>
            <a:r>
              <a:rPr lang="en-US" sz="1800" b="1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Research Gap</a:t>
            </a:r>
            <a:endParaRPr lang="en-US" sz="1800" b="0" i="0" dirty="0">
              <a:solidFill>
                <a:srgbClr val="222222"/>
              </a:solidFill>
              <a:effectLst/>
              <a:latin typeface="Calibri" panose="020F0502020204030204" pitchFamily="34" charset="0"/>
            </a:endParaRPr>
          </a:p>
          <a:p>
            <a:pPr marL="371475" marR="0" indent="0" algn="l">
              <a:buNone/>
            </a:pPr>
            <a:r>
              <a:rPr lang="en-US" sz="1800" b="0" i="0" dirty="0">
                <a:solidFill>
                  <a:srgbClr val="222222"/>
                </a:solidFill>
                <a:effectLst/>
                <a:latin typeface="Symbol" panose="05050102010706020507" pitchFamily="18" charset="2"/>
              </a:rPr>
              <a:t>·</a:t>
            </a:r>
            <a:r>
              <a:rPr lang="en-US" sz="18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  </a:t>
            </a:r>
            <a:r>
              <a:rPr lang="en-US" sz="1800" b="1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Pros &amp; Cons</a:t>
            </a:r>
            <a:endParaRPr lang="en-US" sz="1800" b="0" i="0" dirty="0">
              <a:solidFill>
                <a:srgbClr val="222222"/>
              </a:solidFill>
              <a:effectLst/>
              <a:latin typeface="Calibri" panose="020F0502020204030204" pitchFamily="34" charset="0"/>
            </a:endParaRPr>
          </a:p>
          <a:p>
            <a:pPr marL="371475" marR="0" indent="0" algn="l">
              <a:buNone/>
            </a:pPr>
            <a:r>
              <a:rPr lang="en-US" sz="1800" b="0" i="0" dirty="0">
                <a:solidFill>
                  <a:srgbClr val="222222"/>
                </a:solidFill>
                <a:effectLst/>
                <a:latin typeface="Symbol" panose="05050102010706020507" pitchFamily="18" charset="2"/>
              </a:rPr>
              <a:t>·</a:t>
            </a:r>
            <a:r>
              <a:rPr lang="en-US" sz="18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  </a:t>
            </a:r>
            <a:r>
              <a:rPr lang="en-US" sz="1800" b="1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Applications</a:t>
            </a:r>
          </a:p>
          <a:p>
            <a:pPr marL="657225" marR="0" indent="-285750" algn="l"/>
            <a:r>
              <a:rPr lang="en-US" sz="1800" b="1" i="0" dirty="0">
                <a:solidFill>
                  <a:srgbClr val="222222"/>
                </a:solidFill>
                <a:effectLst/>
                <a:latin typeface="Calibri" panose="020F0502020204030204" pitchFamily="34" charset="0"/>
              </a:rPr>
              <a:t>Future Scope</a:t>
            </a:r>
          </a:p>
          <a:p>
            <a:pPr marL="657225" marR="0" indent="-285750" algn="l"/>
            <a:r>
              <a:rPr lang="en-US" sz="1800" b="1" dirty="0"/>
              <a:t>Key Features</a:t>
            </a:r>
            <a:endParaRPr lang="en-US" sz="1800" b="1" i="0" dirty="0">
              <a:solidFill>
                <a:srgbClr val="222222"/>
              </a:solidFill>
              <a:effectLst/>
              <a:latin typeface="Calibri" panose="020F0502020204030204" pitchFamily="34" charset="0"/>
            </a:endParaRPr>
          </a:p>
          <a:p>
            <a:pPr marL="371475" marR="0" indent="0" algn="l">
              <a:buNone/>
            </a:pPr>
            <a:r>
              <a:rPr lang="en-US" sz="1800" b="0" i="0" dirty="0">
                <a:solidFill>
                  <a:srgbClr val="222222"/>
                </a:solidFill>
                <a:effectLst/>
                <a:latin typeface="Symbol" panose="05050102010706020507" pitchFamily="18" charset="2"/>
              </a:rPr>
              <a:t>·</a:t>
            </a:r>
            <a:r>
              <a:rPr lang="en-US" sz="18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  </a:t>
            </a:r>
            <a:r>
              <a:rPr lang="en-US" sz="1800" b="1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Conclusion</a:t>
            </a:r>
            <a:endParaRPr lang="en-US" sz="1800" b="0" i="0" dirty="0">
              <a:solidFill>
                <a:srgbClr val="222222"/>
              </a:solidFill>
              <a:effectLst/>
              <a:latin typeface="Calibri" panose="020F0502020204030204" pitchFamily="34" charset="0"/>
            </a:endParaRPr>
          </a:p>
          <a:p>
            <a:pPr marL="371475" marR="0" indent="0" algn="l">
              <a:buNone/>
            </a:pPr>
            <a:r>
              <a:rPr lang="en-US" sz="1800" b="0" i="0" dirty="0">
                <a:solidFill>
                  <a:srgbClr val="222222"/>
                </a:solidFill>
                <a:effectLst/>
                <a:latin typeface="Symbol" panose="05050102010706020507" pitchFamily="18" charset="2"/>
              </a:rPr>
              <a:t>·</a:t>
            </a:r>
            <a:r>
              <a:rPr lang="en-US" sz="18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  </a:t>
            </a:r>
            <a:r>
              <a:rPr lang="en-US" sz="1800" b="1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</a:rPr>
              <a:t>References</a:t>
            </a:r>
            <a:endParaRPr lang="en-US" sz="1800" b="0" i="0" dirty="0">
              <a:solidFill>
                <a:srgbClr val="222222"/>
              </a:solidFill>
              <a:effectLst/>
              <a:latin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B50783-F44F-580F-75D9-CACE1DF93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9175" y="3562350"/>
            <a:ext cx="7362825" cy="329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707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BCD8B-95C6-C6CB-4269-C4D1A703A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1. Introduction</a:t>
            </a:r>
            <a:br>
              <a:rPr lang="en-US" b="1" dirty="0"/>
            </a:b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4B7FE9D-297F-89CB-44EF-31A9907A907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64756" y="1765208"/>
            <a:ext cx="10789044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Revolutionizing AI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GANs have transformed artificial intelligence by enabling high-quality image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synthesis from text.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 of Text-to-Image GANs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Generate visually realistic images that align with given text prompts.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Learning Mechanism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Understands complex relationships between language and visual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Architecture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Generator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Creates images from text embeddings.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Discriminator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Evaluates realism and relevance of generated images.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C5A328-D629-70F4-22F5-78215352D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534" y="2919370"/>
            <a:ext cx="3648584" cy="378195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450564-0CEC-AAA3-BAB1-094CF4BF9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58" y="4257675"/>
            <a:ext cx="8020014" cy="260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161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31911-5F7E-D7ED-22B6-B52521A38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2. Background / Motivation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773066-52C6-5191-9D02-F8EB011AC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AI-driven Visualization</a:t>
            </a:r>
            <a:r>
              <a:rPr lang="en-US" dirty="0"/>
              <a:t>: GANs help AI interpret and visualize human language.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Limitations of Traditional Methods</a:t>
            </a:r>
            <a:r>
              <a:rPr lang="en-US" dirty="0"/>
              <a:t>: Requires manual effort and intervention.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GANs Automation</a:t>
            </a:r>
            <a:r>
              <a:rPr lang="en-US" dirty="0"/>
              <a:t>: Learns from vast datasets to generate images.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Applications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Creative Content</a:t>
            </a:r>
            <a:r>
              <a:rPr lang="en-US" dirty="0"/>
              <a:t> (art, media).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Virtual Reality</a:t>
            </a:r>
            <a:r>
              <a:rPr lang="en-US" dirty="0"/>
              <a:t> (realistic environments).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Medical Imaging</a:t>
            </a:r>
            <a:r>
              <a:rPr lang="en-US" dirty="0"/>
              <a:t> (data visualization).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Interactive Storytelling</a:t>
            </a:r>
            <a:r>
              <a:rPr lang="en-US" dirty="0"/>
              <a:t> (AI-generated narratives).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Challenges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Mode Collapse</a:t>
            </a:r>
            <a:r>
              <a:rPr lang="en-US" dirty="0"/>
              <a:t> (lack of diversity).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Training Instability</a:t>
            </a:r>
            <a:r>
              <a:rPr lang="en-US" dirty="0"/>
              <a:t> (difficult optimization).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Text-Image Alignment Issues</a:t>
            </a:r>
            <a:r>
              <a:rPr lang="en-US" dirty="0"/>
              <a:t> (accuracy concerns).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56E5C2-23A3-034E-CD18-6B31D3664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1093" y="3888564"/>
            <a:ext cx="5190907" cy="2969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952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C9470-C3F0-636A-C25E-881A60783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3.Literature Review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E9BBE-DFBC-ADFF-8984-7C25C9B98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Significant advancements in text-to-image synthesis have been made through models like </a:t>
            </a:r>
            <a:r>
              <a:rPr lang="en-US" dirty="0" err="1"/>
              <a:t>StackGAN</a:t>
            </a:r>
            <a:r>
              <a:rPr lang="en-US" dirty="0"/>
              <a:t>, </a:t>
            </a:r>
            <a:r>
              <a:rPr lang="en-US" dirty="0" err="1"/>
              <a:t>AttnGAN</a:t>
            </a:r>
            <a:r>
              <a:rPr lang="en-US" dirty="0"/>
              <a:t>, and DALL·E.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StackGAN</a:t>
            </a:r>
            <a:r>
              <a:rPr lang="en-US" b="1" dirty="0"/>
              <a:t> (2017)</a:t>
            </a:r>
            <a:r>
              <a:rPr lang="en-US" dirty="0"/>
              <a:t> – Improves image resolution through a two-stage generation process.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AttnGAN</a:t>
            </a:r>
            <a:r>
              <a:rPr lang="en-US" b="1" dirty="0"/>
              <a:t> (2018)</a:t>
            </a:r>
            <a:r>
              <a:rPr lang="en-US" dirty="0"/>
              <a:t> – Uses attention mechanisms to enhance fine-grained text-image alignment.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DF-GAN (2020)</a:t>
            </a:r>
            <a:r>
              <a:rPr lang="en-US" dirty="0"/>
              <a:t> – Introduces a single-stage generation process with improved efficiency.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DALL·E (2021)</a:t>
            </a:r>
            <a:r>
              <a:rPr lang="en-US" dirty="0"/>
              <a:t> – Leverages transformer-based architectures to generate complex and diverse images from text.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Self-Conditioned GANs (2021)</a:t>
            </a:r>
            <a:r>
              <a:rPr lang="en-US" dirty="0"/>
              <a:t> – Introduces controllability for generating more structured images from text prompts.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630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960648-C8F7-F02D-7456-7E9EC8FF82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14665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20DA8EE-5DD9-7E93-F4FC-553749F47D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8321965"/>
              </p:ext>
            </p:extLst>
          </p:nvPr>
        </p:nvGraphicFramePr>
        <p:xfrm>
          <a:off x="0" y="544450"/>
          <a:ext cx="12192000" cy="631355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37765">
                  <a:extLst>
                    <a:ext uri="{9D8B030D-6E8A-4147-A177-3AD203B41FA5}">
                      <a16:colId xmlns:a16="http://schemas.microsoft.com/office/drawing/2014/main" val="2171463907"/>
                    </a:ext>
                  </a:extLst>
                </a:gridCol>
                <a:gridCol w="2926235">
                  <a:extLst>
                    <a:ext uri="{9D8B030D-6E8A-4147-A177-3AD203B41FA5}">
                      <a16:colId xmlns:a16="http://schemas.microsoft.com/office/drawing/2014/main" val="423772342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01632571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27593000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24807608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157263492"/>
                    </a:ext>
                  </a:extLst>
                </a:gridCol>
              </a:tblGrid>
              <a:tr h="257982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Sr. No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 dirty="0">
                          <a:effectLst/>
                        </a:rPr>
                        <a:t>Paper/Model Name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Year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Authors/Organization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Key Contributions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Limitations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069223832"/>
                  </a:ext>
                </a:extLst>
              </a:tr>
              <a:tr h="10079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1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StackGAN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2017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Han Zhang et al.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Two-stage GAN that generates high-resolution images from text descriptions.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Struggles with complex scenes and fine-grained details.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053838825"/>
                  </a:ext>
                </a:extLst>
              </a:tr>
              <a:tr h="10079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2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AttnGAN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2018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Tao Xu et al.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 dirty="0">
                          <a:effectLst/>
                        </a:rPr>
                        <a:t>Introduced attention mechanism for better alignment between text and image.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Requires large training data; training is computationally expensive.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515645198"/>
                  </a:ext>
                </a:extLst>
              </a:tr>
              <a:tr h="75794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3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DM-GAN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2019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Minfeng Zhu et al.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Dynamically refines generated images with memory networks.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Difficult to train and fine-tune.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453765251"/>
                  </a:ext>
                </a:extLst>
              </a:tr>
              <a:tr h="10079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4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DALL·E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2021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OpenAI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Uses transformer architecture to generate diverse and creative images from text.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 dirty="0">
                          <a:effectLst/>
                        </a:rPr>
                        <a:t>Not open-source initially; requires significant computational resources.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837257703"/>
                  </a:ext>
                </a:extLst>
              </a:tr>
              <a:tr h="75794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5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GLIDE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2022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OpenAI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Diffusion-based text-to-image generation with classifier-free guidance.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Limited public availability; requires GPU power.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048454508"/>
                  </a:ext>
                </a:extLst>
              </a:tr>
              <a:tr h="75794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6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Stable Diffusion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2022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CompVis &amp; Stability AI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Latent Diffusion Model with CLIP text embeddings for high-quality outputs.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May sometimes generate irrelevant images for ambiguous prompts.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740994872"/>
                  </a:ext>
                </a:extLst>
              </a:tr>
              <a:tr h="75794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7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 dirty="0">
                          <a:effectLst/>
                        </a:rPr>
                        <a:t>Imagen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2022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Google Brain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Achieves SOTA with large language model conditioning and super-resolution stages.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 dirty="0">
                          <a:effectLst/>
                        </a:rPr>
                        <a:t>Proprietary and not open to the public.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231390048"/>
                  </a:ext>
                </a:extLst>
              </a:tr>
            </a:tbl>
          </a:graphicData>
        </a:graphic>
      </p:graphicFrame>
      <p:sp>
        <p:nvSpPr>
          <p:cNvPr id="8" name="Rectangle 2">
            <a:extLst>
              <a:ext uri="{FF2B5EF4-FFF2-40B4-BE49-F238E27FC236}">
                <a16:creationId xmlns:a16="http://schemas.microsoft.com/office/drawing/2014/main" id="{7D275DA6-CE76-2555-3E53-52371FFEBA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8545"/>
            <a:ext cx="215174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Literature Survey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144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9C91E-931A-22D3-E686-F097200F9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Research Gap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21191-EE72-5564-26C3-14B25F934D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Despite progress, current Text-to-Image GANs face several challenges: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Text-Image Consistency</a:t>
            </a:r>
            <a:r>
              <a:rPr lang="en-US" dirty="0"/>
              <a:t> – Ensuring accurate alignment between text and generated images.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High Computational Costs</a:t>
            </a:r>
            <a:r>
              <a:rPr lang="en-US" dirty="0"/>
              <a:t> – Requires powerful GPUs and large datasets.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Limited Output Diversity</a:t>
            </a:r>
            <a:r>
              <a:rPr lang="en-US" dirty="0"/>
              <a:t> – Some models generate repetitive images for similar prompts.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Bias in Data</a:t>
            </a:r>
            <a:r>
              <a:rPr lang="en-US" dirty="0"/>
              <a:t> – Models may reflect biases present in training datasets.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Mode Collapse</a:t>
            </a:r>
            <a:r>
              <a:rPr lang="en-US" dirty="0"/>
              <a:t> – Generates limited variations instead of diverse results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E45D2F-DF0B-E940-04A0-05ED099BEA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2576" y="0"/>
            <a:ext cx="5709424" cy="18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522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1BD76-640B-4875-DBD0-870343CE6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5. Pros &amp; Cons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C25A4-9A17-9F35-EE77-6C7FFDC58C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/>
              <a:t>Advantages: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AI-driven </a:t>
            </a:r>
            <a:r>
              <a:rPr lang="en-US" b="1" dirty="0"/>
              <a:t>creative content generation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Automates</a:t>
            </a:r>
            <a:r>
              <a:rPr lang="en-US" dirty="0"/>
              <a:t> and speeds up the design process.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Enhances </a:t>
            </a:r>
            <a:r>
              <a:rPr lang="en-US" b="1" dirty="0"/>
              <a:t>virtual &amp; augmented reality</a:t>
            </a:r>
            <a:r>
              <a:rPr lang="en-US" dirty="0"/>
              <a:t> experiences.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Medical imaging</a:t>
            </a:r>
            <a:r>
              <a:rPr lang="en-US" dirty="0"/>
              <a:t> – Generates missing or enhanced visuals.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 </a:t>
            </a:r>
            <a:r>
              <a:rPr lang="en-US" b="1" dirty="0"/>
              <a:t>Disadvantages: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High computational costs</a:t>
            </a:r>
            <a:r>
              <a:rPr lang="en-US" dirty="0"/>
              <a:t> – Requires powerful GPUs.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Bias issues</a:t>
            </a:r>
            <a:r>
              <a:rPr lang="en-US" dirty="0"/>
              <a:t> – Inherited from training datasets.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Text-image consistency challenges</a:t>
            </a:r>
            <a:r>
              <a:rPr lang="en-US" dirty="0"/>
              <a:t> – Difficult to maintain accuracy.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Risk of misuse</a:t>
            </a:r>
            <a:r>
              <a:rPr lang="en-US" dirty="0"/>
              <a:t> – Potential for generating fake or misleading images.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440171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1373</Words>
  <Application>Microsoft Office PowerPoint</Application>
  <PresentationFormat>Widescreen</PresentationFormat>
  <Paragraphs>169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Symbol</vt:lpstr>
      <vt:lpstr>tahoma</vt:lpstr>
      <vt:lpstr>Times New Roman</vt:lpstr>
      <vt:lpstr>Office Theme</vt:lpstr>
      <vt:lpstr>(GAN)Text-To-Image with Generative Adversarial Networks</vt:lpstr>
      <vt:lpstr>Index</vt:lpstr>
      <vt:lpstr>1. Introduction </vt:lpstr>
      <vt:lpstr>2. Background / Motivation </vt:lpstr>
      <vt:lpstr>3.Literature Review </vt:lpstr>
      <vt:lpstr>PowerPoint Presentation</vt:lpstr>
      <vt:lpstr>PowerPoint Presentation</vt:lpstr>
      <vt:lpstr>4. Research Gap </vt:lpstr>
      <vt:lpstr>5. Pros &amp; Cons </vt:lpstr>
      <vt:lpstr>6. Applications </vt:lpstr>
      <vt:lpstr>Future Scope</vt:lpstr>
      <vt:lpstr>Key Features</vt:lpstr>
      <vt:lpstr>Output:</vt:lpstr>
      <vt:lpstr>7.Conclusion </vt:lpstr>
      <vt:lpstr>8. References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FAISAL SHAIKH</dc:creator>
  <cp:lastModifiedBy>FAISAL SHAIKH</cp:lastModifiedBy>
  <cp:revision>8</cp:revision>
  <dcterms:created xsi:type="dcterms:W3CDTF">2025-02-18T15:19:23Z</dcterms:created>
  <dcterms:modified xsi:type="dcterms:W3CDTF">2025-04-11T06:06:47Z</dcterms:modified>
</cp:coreProperties>
</file>

<file path=docProps/thumbnail.jpeg>
</file>